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72" r:id="rId3"/>
    <p:sldId id="268" r:id="rId4"/>
    <p:sldId id="257" r:id="rId5"/>
    <p:sldId id="258" r:id="rId6"/>
    <p:sldId id="274" r:id="rId7"/>
    <p:sldId id="264" r:id="rId8"/>
    <p:sldId id="263" r:id="rId9"/>
    <p:sldId id="265" r:id="rId10"/>
    <p:sldId id="261" r:id="rId11"/>
    <p:sldId id="262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669900"/>
    <a:srgbClr val="FFFF99"/>
    <a:srgbClr val="660066"/>
    <a:srgbClr val="CCE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CC70F-21BF-4A2F-91D1-D9FB49BE091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132FF-A241-4172-ACD0-9869495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0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132FF-A241-4172-ACD0-9869495B5B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3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132FF-A241-4172-ACD0-9869495B5B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3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8366-C073-4B7D-9D2C-7457446728A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736A-4DAA-4B0A-9082-BC6C9521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7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8366-C073-4B7D-9D2C-7457446728A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736A-4DAA-4B0A-9082-BC6C9521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4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8366-C073-4B7D-9D2C-7457446728A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736A-4DAA-4B0A-9082-BC6C9521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3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8366-C073-4B7D-9D2C-7457446728A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736A-4DAA-4B0A-9082-BC6C9521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5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8366-C073-4B7D-9D2C-7457446728A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736A-4DAA-4B0A-9082-BC6C9521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5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8366-C073-4B7D-9D2C-7457446728A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736A-4DAA-4B0A-9082-BC6C9521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3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8366-C073-4B7D-9D2C-7457446728A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736A-4DAA-4B0A-9082-BC6C9521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6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8366-C073-4B7D-9D2C-7457446728A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736A-4DAA-4B0A-9082-BC6C9521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5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8366-C073-4B7D-9D2C-7457446728A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736A-4DAA-4B0A-9082-BC6C9521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6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8366-C073-4B7D-9D2C-7457446728A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736A-4DAA-4B0A-9082-BC6C9521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2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8366-C073-4B7D-9D2C-7457446728A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736A-4DAA-4B0A-9082-BC6C9521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1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58366-C073-4B7D-9D2C-7457446728A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4736A-4DAA-4B0A-9082-BC6C9521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2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7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.VnArial Narrow" pitchFamily="34" charset="0"/>
              </a:rPr>
              <a:t>4. Match </a:t>
            </a:r>
            <a:r>
              <a:rPr lang="en-US" sz="2800" b="1" dirty="0">
                <a:solidFill>
                  <a:srgbClr val="0000FF"/>
                </a:solidFill>
                <a:latin typeface=".VnArial Narrow" pitchFamily="34" charset="0"/>
              </a:rPr>
              <a:t>the two parts to make complete sentences.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961501"/>
              </p:ext>
            </p:extLst>
          </p:nvPr>
        </p:nvGraphicFramePr>
        <p:xfrm>
          <a:off x="304800" y="838200"/>
          <a:ext cx="8534399" cy="521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799"/>
                <a:gridCol w="4419600"/>
              </a:tblGrid>
              <a:tr h="492760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After our plane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had landed,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We found out the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train had left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When we got to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hotel,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I had never really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travelled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The waiter had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taken my plate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As I stepped onto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bus,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we learnt they had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lost our reservation.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until I decided to study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abroad.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before I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fnished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eating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my meal.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we waited an hour for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our luggage.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e. I noticed I had left my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pass at home.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f. ten minutes before we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got to the station.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51364" y="116378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660066"/>
                </a:solidFill>
              </a:rPr>
              <a:t>d</a:t>
            </a:r>
            <a:endParaRPr lang="en-US" sz="4400" b="1" dirty="0">
              <a:solidFill>
                <a:srgbClr val="66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1974786"/>
            <a:ext cx="51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660066"/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2200" y="2774628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660066"/>
                </a:solidFill>
              </a:rPr>
              <a:t>a</a:t>
            </a:r>
            <a:endParaRPr lang="en-US" sz="4400" b="1" dirty="0">
              <a:solidFill>
                <a:srgbClr val="6600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1418" y="3640922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660066"/>
                </a:solidFill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8736" y="4506833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660066"/>
                </a:solidFill>
              </a:rPr>
              <a:t>c</a:t>
            </a:r>
            <a:endParaRPr lang="en-US" sz="4400" b="1" dirty="0">
              <a:solidFill>
                <a:srgbClr val="6600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2982" y="5375181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660066"/>
                </a:solidFill>
              </a:rPr>
              <a:t>e</a:t>
            </a:r>
            <a:endParaRPr lang="en-US" sz="4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4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.VnArial Narrow" pitchFamily="34" charset="0"/>
              </a:rPr>
              <a:t>5a Imagine five </a:t>
            </a:r>
            <a:r>
              <a:rPr lang="en-US" sz="3200" b="1" dirty="0">
                <a:solidFill>
                  <a:srgbClr val="0000FF"/>
                </a:solidFill>
                <a:latin typeface=".VnArial Narrow" pitchFamily="34" charset="0"/>
              </a:rPr>
              <a:t>bad things that happened </a:t>
            </a:r>
            <a:r>
              <a:rPr lang="en-US" sz="3200" b="1" dirty="0" smtClean="0">
                <a:solidFill>
                  <a:srgbClr val="0000FF"/>
                </a:solidFill>
                <a:latin typeface=".VnArial Narrow" pitchFamily="34" charset="0"/>
              </a:rPr>
              <a:t>to you </a:t>
            </a:r>
            <a:r>
              <a:rPr lang="en-US" sz="3200" b="1" dirty="0">
                <a:solidFill>
                  <a:srgbClr val="0000FF"/>
                </a:solidFill>
                <a:latin typeface=".VnArial Narrow" pitchFamily="34" charset="0"/>
              </a:rPr>
              <a:t>yesterday, and write them down.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4855" y="1077218"/>
            <a:ext cx="17572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4855" y="3323465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Suggested answer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" y="1700726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660066"/>
                </a:solidFill>
                <a:latin typeface="Comic Sans MS" pitchFamily="66" charset="0"/>
              </a:rPr>
              <a:t>- Someone stole my bike.</a:t>
            </a:r>
          </a:p>
          <a:p>
            <a:pPr marL="342900" indent="-342900">
              <a:buFontTx/>
              <a:buChar char="-"/>
            </a:pPr>
            <a:r>
              <a:rPr lang="en-US" sz="3200" dirty="0" smtClean="0">
                <a:solidFill>
                  <a:srgbClr val="660066"/>
                </a:solidFill>
                <a:latin typeface="Comic Sans MS" pitchFamily="66" charset="0"/>
              </a:rPr>
              <a:t>My </a:t>
            </a:r>
            <a:r>
              <a:rPr lang="en-US" sz="3200" dirty="0">
                <a:solidFill>
                  <a:srgbClr val="660066"/>
                </a:solidFill>
                <a:latin typeface="Comic Sans MS" pitchFamily="66" charset="0"/>
              </a:rPr>
              <a:t>sister broke my </a:t>
            </a:r>
            <a:r>
              <a:rPr lang="en-US" sz="3200" dirty="0" smtClean="0">
                <a:solidFill>
                  <a:srgbClr val="660066"/>
                </a:solidFill>
                <a:latin typeface="Comic Sans MS" pitchFamily="66" charset="0"/>
              </a:rPr>
              <a:t>compute</a:t>
            </a:r>
          </a:p>
          <a:p>
            <a:r>
              <a:rPr lang="en-US" sz="3200" dirty="0" smtClean="0">
                <a:solidFill>
                  <a:srgbClr val="660066"/>
                </a:solidFill>
                <a:latin typeface="Comic Sans MS" pitchFamily="66" charset="0"/>
              </a:rPr>
              <a:t>.............</a:t>
            </a:r>
            <a:endParaRPr lang="en-US" sz="3200" dirty="0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509" y="4057470"/>
            <a:ext cx="9206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3300"/>
                </a:solidFill>
                <a:latin typeface="Comic Sans MS" pitchFamily="66" charset="0"/>
              </a:rPr>
              <a:t>- My </a:t>
            </a:r>
            <a:r>
              <a:rPr lang="en-US" sz="3600" dirty="0">
                <a:solidFill>
                  <a:srgbClr val="FF3300"/>
                </a:solidFill>
                <a:latin typeface="Comic Sans MS" pitchFamily="66" charset="0"/>
              </a:rPr>
              <a:t>bike broke down on the way to </a:t>
            </a:r>
            <a:r>
              <a:rPr lang="en-US" sz="3600" dirty="0" smtClean="0">
                <a:solidFill>
                  <a:srgbClr val="FF3300"/>
                </a:solidFill>
                <a:latin typeface="Comic Sans MS" pitchFamily="66" charset="0"/>
              </a:rPr>
              <a:t>school</a:t>
            </a:r>
            <a:r>
              <a:rPr lang="en-US" sz="3600" dirty="0">
                <a:solidFill>
                  <a:srgbClr val="FF33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7145" y="5257800"/>
            <a:ext cx="9663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3300"/>
                </a:solidFill>
                <a:latin typeface="Comic Sans MS" pitchFamily="66" charset="0"/>
              </a:rPr>
              <a:t>- I </a:t>
            </a:r>
            <a:r>
              <a:rPr lang="en-US" sz="3600" dirty="0">
                <a:solidFill>
                  <a:srgbClr val="FF3300"/>
                </a:solidFill>
                <a:latin typeface="Comic Sans MS" pitchFamily="66" charset="0"/>
              </a:rPr>
              <a:t>went to school late.</a:t>
            </a:r>
          </a:p>
        </p:txBody>
      </p:sp>
    </p:spTree>
    <p:extLst>
      <p:ext uri="{BB962C8B-B14F-4D97-AF65-F5344CB8AC3E}">
        <p14:creationId xmlns:p14="http://schemas.microsoft.com/office/powerpoint/2010/main" val="24514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.VnArial Narrow" pitchFamily="34" charset="0"/>
              </a:rPr>
              <a:t>b. Work </a:t>
            </a:r>
            <a:r>
              <a:rPr lang="en-US" sz="2800" b="1" dirty="0">
                <a:solidFill>
                  <a:srgbClr val="0000FF"/>
                </a:solidFill>
                <a:latin typeface=".VnArial Narrow" pitchFamily="34" charset="0"/>
              </a:rPr>
              <a:t>in groups. Add time clauses to </a:t>
            </a:r>
            <a:r>
              <a:rPr lang="en-US" sz="2800" b="1" dirty="0" smtClean="0">
                <a:solidFill>
                  <a:srgbClr val="0000FF"/>
                </a:solidFill>
                <a:latin typeface=".VnArial Narrow" pitchFamily="34" charset="0"/>
              </a:rPr>
              <a:t>your sentences </a:t>
            </a:r>
            <a:r>
              <a:rPr lang="en-US" sz="2800" b="1" dirty="0">
                <a:solidFill>
                  <a:srgbClr val="0000FF"/>
                </a:solidFill>
                <a:latin typeface=".VnArial Narrow" pitchFamily="34" charset="0"/>
              </a:rPr>
              <a:t>as the following examples.</a:t>
            </a:r>
          </a:p>
          <a:p>
            <a:r>
              <a:rPr lang="en-US" sz="2800" b="1" dirty="0">
                <a:solidFill>
                  <a:srgbClr val="0000FF"/>
                </a:solidFill>
                <a:latin typeface=".VnArial Narrow" pitchFamily="34" charset="0"/>
              </a:rPr>
              <a:t>Remember to use the past perfect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4419600" y="1537395"/>
            <a:ext cx="4267200" cy="1981200"/>
          </a:xfrm>
          <a:prstGeom prst="cloudCallou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I woke up yesterday morning,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somebody had stolen my bike.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609600" y="3733800"/>
            <a:ext cx="4267200" cy="1981200"/>
          </a:xfrm>
          <a:prstGeom prst="cloudCallou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I got home yesterday, my sister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had broken my computer.</a:t>
            </a:r>
          </a:p>
        </p:txBody>
      </p:sp>
    </p:spTree>
    <p:extLst>
      <p:ext uri="{BB962C8B-B14F-4D97-AF65-F5344CB8AC3E}">
        <p14:creationId xmlns:p14="http://schemas.microsoft.com/office/powerpoint/2010/main" val="3372524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4636"/>
            <a:ext cx="3505200" cy="64423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Communication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3855" y="60932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.VnArial Narrow" pitchFamily="34" charset="0"/>
              </a:rPr>
              <a:t>6.  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Read the news headlines. In pairs, use </a:t>
            </a:r>
            <a:r>
              <a:rPr lang="en-US" sz="2400" b="1" dirty="0" smtClean="0">
                <a:solidFill>
                  <a:srgbClr val="0000FF"/>
                </a:solidFill>
                <a:latin typeface=".VnArial Narrow" pitchFamily="34" charset="0"/>
              </a:rPr>
              <a:t>the expressions 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from the box in GETING STARTED </a:t>
            </a:r>
            <a:r>
              <a:rPr lang="en-US" sz="2400" b="1" dirty="0" smtClean="0">
                <a:solidFill>
                  <a:srgbClr val="0000FF"/>
                </a:solidFill>
                <a:latin typeface=".VnArial Narrow" pitchFamily="34" charset="0"/>
              </a:rPr>
              <a:t>to respond 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to them.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932415"/>
              </p:ext>
            </p:extLst>
          </p:nvPr>
        </p:nvGraphicFramePr>
        <p:xfrm>
          <a:off x="27709" y="1440321"/>
          <a:ext cx="8991599" cy="3261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81946"/>
                <a:gridCol w="45096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Six-year-old rescued from forest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fire by pet dog</a:t>
                      </a:r>
                      <a:endParaRPr lang="en-US" sz="2800" dirty="0"/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Temporary accommodation set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up for volcano victims</a:t>
                      </a:r>
                      <a:endParaRPr lang="en-US" sz="2800" dirty="0"/>
                    </a:p>
                  </a:txBody>
                  <a:tcPr>
                    <a:solidFill>
                      <a:srgbClr val="66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Hundreds of homes damaged or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destroyed in Haiti by tornado</a:t>
                      </a:r>
                      <a:endParaRPr lang="en-US" sz="2800" dirty="0"/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One million dollars raised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for typhoon victims in the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Philippines so far</a:t>
                      </a:r>
                      <a:endParaRPr lang="en-US" sz="2800" dirty="0"/>
                    </a:p>
                  </a:txBody>
                  <a:tcPr>
                    <a:solidFill>
                      <a:srgbClr val="66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Earthquake survivors found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under debris after ten days</a:t>
                      </a:r>
                      <a:endParaRPr lang="en-US" sz="2800" dirty="0"/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Debris finally cleared by rescue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teams</a:t>
                      </a:r>
                      <a:endParaRPr lang="en-US" sz="2800" dirty="0"/>
                    </a:p>
                  </a:txBody>
                  <a:tcPr>
                    <a:solidFill>
                      <a:srgbClr val="6699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11069" y="4830541"/>
            <a:ext cx="1463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Example:</a:t>
            </a:r>
          </a:p>
        </p:txBody>
      </p:sp>
      <p:sp>
        <p:nvSpPr>
          <p:cNvPr id="7" name="Rectangle 6"/>
          <p:cNvSpPr/>
          <p:nvPr/>
        </p:nvSpPr>
        <p:spPr>
          <a:xfrm>
            <a:off x="-27710" y="5292206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A: It says here that a six-year-old girl was </a:t>
            </a:r>
            <a:r>
              <a:rPr lang="en-US" sz="3000" dirty="0" smtClean="0"/>
              <a:t>rescued from </a:t>
            </a:r>
            <a:r>
              <a:rPr lang="en-US" sz="3000" dirty="0"/>
              <a:t>a forest </a:t>
            </a:r>
            <a:r>
              <a:rPr lang="en-US" sz="3000" dirty="0" err="1"/>
              <a:t>fre</a:t>
            </a:r>
            <a:r>
              <a:rPr lang="en-US" sz="3000" dirty="0"/>
              <a:t> by her pet dog.</a:t>
            </a:r>
          </a:p>
          <a:p>
            <a:r>
              <a:rPr lang="en-US" sz="3000" dirty="0"/>
              <a:t>B: Wow! That’s amazing!</a:t>
            </a:r>
          </a:p>
        </p:txBody>
      </p:sp>
    </p:spTree>
    <p:extLst>
      <p:ext uri="{BB962C8B-B14F-4D97-AF65-F5344CB8AC3E}">
        <p14:creationId xmlns:p14="http://schemas.microsoft.com/office/powerpoint/2010/main" val="385040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12"/>
          <p:cNvGrpSpPr>
            <a:grpSpLocks/>
          </p:cNvGrpSpPr>
          <p:nvPr/>
        </p:nvGrpSpPr>
        <p:grpSpPr bwMode="auto">
          <a:xfrm rot="-5400000">
            <a:off x="129381" y="-129381"/>
            <a:ext cx="2122488" cy="2381250"/>
            <a:chOff x="3936" y="-15"/>
            <a:chExt cx="1817" cy="1788"/>
          </a:xfrm>
        </p:grpSpPr>
        <p:pic>
          <p:nvPicPr>
            <p:cNvPr id="36879" name="Picture 13" descr="hoa-hong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7060206">
              <a:off x="5200" y="58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880" name="Picture 14" descr="hoa-day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7" y="-15"/>
              <a:ext cx="216" cy="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881" name="Picture 15" descr="hoa-da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7"/>
              <a:ext cx="17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6867" name="Group 8"/>
          <p:cNvGrpSpPr>
            <a:grpSpLocks/>
          </p:cNvGrpSpPr>
          <p:nvPr/>
        </p:nvGrpSpPr>
        <p:grpSpPr bwMode="auto">
          <a:xfrm>
            <a:off x="6724650" y="0"/>
            <a:ext cx="2419350" cy="2089150"/>
            <a:chOff x="3936" y="-15"/>
            <a:chExt cx="1817" cy="1788"/>
          </a:xfrm>
        </p:grpSpPr>
        <p:pic>
          <p:nvPicPr>
            <p:cNvPr id="36876" name="Picture 9" descr="hoa-hong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7060206">
              <a:off x="5200" y="58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877" name="Picture 10" descr="hoa-day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7" y="-15"/>
              <a:ext cx="216" cy="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878" name="Picture 11" descr="hoa-da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7"/>
              <a:ext cx="17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6868" name="Group 4"/>
          <p:cNvGrpSpPr>
            <a:grpSpLocks/>
          </p:cNvGrpSpPr>
          <p:nvPr/>
        </p:nvGrpSpPr>
        <p:grpSpPr bwMode="auto">
          <a:xfrm rot="5400000">
            <a:off x="6434137" y="4148138"/>
            <a:ext cx="2733675" cy="2686050"/>
            <a:chOff x="3936" y="-15"/>
            <a:chExt cx="1817" cy="1788"/>
          </a:xfrm>
        </p:grpSpPr>
        <p:pic>
          <p:nvPicPr>
            <p:cNvPr id="36873" name="Picture 5" descr="hoa-hong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7060206">
              <a:off x="5200" y="58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874" name="Picture 6" descr="hoa-day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7" y="-15"/>
              <a:ext cx="216" cy="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875" name="Picture 7" descr="hoa-da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7"/>
              <a:ext cx="17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869" name="WordArt 3"/>
          <p:cNvSpPr>
            <a:spLocks noChangeArrowheads="1" noChangeShapeType="1" noTextEdit="1"/>
          </p:cNvSpPr>
          <p:nvPr/>
        </p:nvSpPr>
        <p:spPr bwMode="auto">
          <a:xfrm>
            <a:off x="1295400" y="228600"/>
            <a:ext cx="67056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20644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FF99"/>
                  </a:solidFill>
                  <a:round/>
                  <a:headEnd/>
                  <a:tailEnd/>
                </a:ln>
                <a:solidFill>
                  <a:srgbClr val="00FF99"/>
                </a:solidFill>
                <a:latin typeface=".VnArial Narrow"/>
              </a:rPr>
              <a:t>Thanks for your attention</a:t>
            </a:r>
          </a:p>
        </p:txBody>
      </p:sp>
      <p:sp>
        <p:nvSpPr>
          <p:cNvPr id="36870" name="WordArt 17" descr="White marble"/>
          <p:cNvSpPr>
            <a:spLocks noChangeArrowheads="1" noChangeShapeType="1" noTextEdit="1"/>
          </p:cNvSpPr>
          <p:nvPr/>
        </p:nvSpPr>
        <p:spPr bwMode="auto">
          <a:xfrm>
            <a:off x="1628775" y="2667000"/>
            <a:ext cx="64484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Arial Black"/>
              </a:rPr>
              <a:t>Good bye. See you again !</a:t>
            </a:r>
          </a:p>
        </p:txBody>
      </p:sp>
      <p:pic>
        <p:nvPicPr>
          <p:cNvPr id="22" name="Picture 17" descr="blue_teddybear_dozend_hc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733800"/>
            <a:ext cx="24098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blue_teddybear_dozend_hc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372" y="3733802"/>
            <a:ext cx="24098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1654480"/>
      </p:ext>
    </p:extLst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C 0.00399 0.17338 0.00816 0.34676 0.11927 0.39815 C 0.23038 0.44954 0.67743 0.38657 0.66632 0.30787 C 0.65521 0.22917 0.35399 0.07732 0.05295 -0.07431 " pathEditMode="relative" ptsTypes="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C 0.00399 0.17338 0.00816 0.34676 0.11927 0.39815 C 0.23038 0.44954 0.67743 0.38657 0.66632 0.30787 C 0.65521 0.22917 0.35399 0.07732 0.05295 -0.07431 " pathEditMode="relative" ptsTypes="aa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264" y="999714"/>
            <a:ext cx="61722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Friday, February 9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2018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142714"/>
            <a:ext cx="563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Unit 9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Natural Disasters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733800"/>
            <a:ext cx="563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Period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Leson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7: Looking back and project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382" y="678006"/>
            <a:ext cx="2819400" cy="203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1" y="3490599"/>
            <a:ext cx="2925873" cy="206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646" y="3490599"/>
            <a:ext cx="2819400" cy="206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436" y="678005"/>
            <a:ext cx="2632364" cy="203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846" y="3490599"/>
            <a:ext cx="2667000" cy="206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563" y="2714394"/>
            <a:ext cx="304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FF"/>
                </a:solidFill>
              </a:rPr>
              <a:t>providing (food/ </a:t>
            </a:r>
            <a:r>
              <a:rPr lang="en-US" sz="2300" dirty="0" smtClean="0">
                <a:solidFill>
                  <a:srgbClr val="0000FF"/>
                </a:solidFill>
              </a:rPr>
              <a:t>medical) </a:t>
            </a:r>
            <a:r>
              <a:rPr lang="en-US" sz="2300" dirty="0">
                <a:solidFill>
                  <a:srgbClr val="0000FF"/>
                </a:solidFill>
              </a:rPr>
              <a:t>supplies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53" y="678005"/>
            <a:ext cx="2898165" cy="203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62745" y="2891364"/>
            <a:ext cx="28194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FF"/>
                </a:solidFill>
              </a:rPr>
              <a:t>clearing up debris</a:t>
            </a:r>
          </a:p>
        </p:txBody>
      </p:sp>
      <p:sp>
        <p:nvSpPr>
          <p:cNvPr id="7" name="Rectangle 6"/>
          <p:cNvSpPr/>
          <p:nvPr/>
        </p:nvSpPr>
        <p:spPr>
          <a:xfrm>
            <a:off x="6431973" y="2714393"/>
            <a:ext cx="2667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FF"/>
                </a:solidFill>
              </a:rPr>
              <a:t>freeing trapped people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619166"/>
            <a:ext cx="312856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FF"/>
                </a:solidFill>
              </a:rPr>
              <a:t>setting up temporary accommodation (for the victims of a disaster)</a:t>
            </a:r>
          </a:p>
        </p:txBody>
      </p:sp>
      <p:sp>
        <p:nvSpPr>
          <p:cNvPr id="9" name="Rectangle 8"/>
          <p:cNvSpPr/>
          <p:nvPr/>
        </p:nvSpPr>
        <p:spPr>
          <a:xfrm>
            <a:off x="3172691" y="5757665"/>
            <a:ext cx="287135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FF"/>
                </a:solidFill>
              </a:rPr>
              <a:t>repairing houses/ buildings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97336" y="5627195"/>
            <a:ext cx="270856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FF"/>
                </a:solidFill>
              </a:rPr>
              <a:t>evacuating the village/ town ... to a safe place/ area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1905000" y="81392"/>
            <a:ext cx="4973782" cy="525605"/>
          </a:xfrm>
          <a:prstGeom prst="cloud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3300"/>
                </a:solidFill>
              </a:rPr>
              <a:t>Warm up</a:t>
            </a:r>
          </a:p>
        </p:txBody>
      </p:sp>
      <p:pic>
        <p:nvPicPr>
          <p:cNvPr id="16" name="Picture 4" descr="cart000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68"/>
            <a:ext cx="616045" cy="63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 descr="cart000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-44990"/>
            <a:ext cx="630382" cy="64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76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21268"/>
              </p:ext>
            </p:extLst>
          </p:nvPr>
        </p:nvGraphicFramePr>
        <p:xfrm>
          <a:off x="0" y="1015156"/>
          <a:ext cx="8991600" cy="510985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81200"/>
                <a:gridCol w="7010400"/>
              </a:tblGrid>
              <a:tr h="38096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effectLst/>
                          <a:latin typeface="MyriadPro-Bold"/>
                        </a:rPr>
                        <a:t>Words</a:t>
                      </a:r>
                      <a:endParaRPr lang="en-US" sz="2400" dirty="0">
                        <a:effectLst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FF"/>
                          </a:solidFill>
                          <a:effectLst/>
                          <a:latin typeface="MyriadPro-Bold"/>
                        </a:rPr>
                        <a:t>Defnitions</a:t>
                      </a:r>
                      <a:endParaRPr lang="en-US" sz="2400" dirty="0">
                        <a:effectLst/>
                      </a:endParaRPr>
                    </a:p>
                  </a:txBody>
                  <a:tcPr anchor="ctr">
                    <a:solidFill>
                      <a:srgbClr val="3399FF"/>
                    </a:solidFill>
                  </a:tcPr>
                </a:tc>
              </a:tr>
              <a:tr h="46526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400" b="1" i="0" dirty="0" smtClean="0">
                        <a:solidFill>
                          <a:srgbClr val="00AEEF"/>
                        </a:solidFill>
                        <a:effectLst/>
                        <a:latin typeface="MyriadPro-Bold"/>
                      </a:endParaRPr>
                    </a:p>
                    <a:p>
                      <a:pPr marL="0" indent="0">
                        <a:buNone/>
                      </a:pPr>
                      <a:endParaRPr lang="en-US" sz="2400" b="1" i="0" dirty="0" smtClean="0">
                        <a:solidFill>
                          <a:srgbClr val="00AEEF"/>
                        </a:solidFill>
                        <a:effectLst/>
                        <a:latin typeface="MyriadPro-Bold"/>
                      </a:endParaRPr>
                    </a:p>
                    <a:p>
                      <a:pPr marL="0" indent="0">
                        <a:buNone/>
                      </a:pPr>
                      <a:endParaRPr lang="en-US" sz="2400" b="1" i="0" dirty="0" smtClean="0">
                        <a:solidFill>
                          <a:srgbClr val="00AEEF"/>
                        </a:solidFill>
                        <a:effectLst/>
                        <a:latin typeface="MyriadPro-Bold"/>
                      </a:endParaRPr>
                    </a:p>
                    <a:p>
                      <a:pPr marL="0" indent="0">
                        <a:buNone/>
                      </a:pPr>
                      <a:endParaRPr lang="en-US" sz="2400" b="1" i="0" dirty="0" smtClean="0">
                        <a:solidFill>
                          <a:srgbClr val="00AEEF"/>
                        </a:solidFill>
                        <a:effectLst/>
                        <a:latin typeface="MyriadPro-Bold"/>
                      </a:endParaRPr>
                    </a:p>
                    <a:p>
                      <a:pPr marL="0" indent="0">
                        <a:buNone/>
                      </a:pPr>
                      <a:endParaRPr lang="en-US" sz="2400" b="1" i="0" dirty="0" smtClean="0">
                        <a:solidFill>
                          <a:srgbClr val="00AEEF"/>
                        </a:solidFill>
                        <a:effectLst/>
                        <a:latin typeface="MyriadPro-Bold"/>
                      </a:endParaRPr>
                    </a:p>
                    <a:p>
                      <a:pPr marL="0" indent="0">
                        <a:buNone/>
                      </a:pPr>
                      <a:endParaRPr lang="en-US" sz="2400" b="1" i="0" dirty="0" smtClean="0">
                        <a:solidFill>
                          <a:srgbClr val="00AEEF"/>
                        </a:solidFill>
                        <a:effectLst/>
                        <a:latin typeface="MyriadPro-Bold"/>
                      </a:endParaRPr>
                    </a:p>
                    <a:p>
                      <a:pPr marL="0" indent="0">
                        <a:buNone/>
                      </a:pPr>
                      <a:endParaRPr lang="en-US" sz="2400" b="1" i="0" dirty="0" smtClean="0">
                        <a:solidFill>
                          <a:srgbClr val="00AEEF"/>
                        </a:solidFill>
                        <a:effectLst/>
                        <a:latin typeface="MyriadPro-Bold"/>
                      </a:endParaRPr>
                    </a:p>
                    <a:p>
                      <a:pPr marL="0" indent="0">
                        <a:buNone/>
                      </a:pPr>
                      <a:endParaRPr lang="en-US" sz="2400" b="1" i="0" dirty="0" smtClean="0">
                        <a:solidFill>
                          <a:srgbClr val="00AEEF"/>
                        </a:solidFill>
                        <a:effectLst/>
                        <a:latin typeface="MyriadPro-Bold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400" b="0" i="0" dirty="0" smtClean="0">
                        <a:solidFill>
                          <a:srgbClr val="00AEEF"/>
                        </a:solidFill>
                        <a:effectLst/>
                        <a:latin typeface="MyriadPro-Regular"/>
                      </a:endParaRPr>
                    </a:p>
                    <a:p>
                      <a:pPr marL="0" indent="0">
                        <a:buNone/>
                      </a:pPr>
                      <a:endParaRPr lang="en-US" sz="2400" b="0" i="0" dirty="0" smtClean="0">
                        <a:solidFill>
                          <a:srgbClr val="00AEEF"/>
                        </a:solidFill>
                        <a:effectLst/>
                        <a:latin typeface="MyriadPro-Regular"/>
                      </a:endParaRPr>
                    </a:p>
                    <a:p>
                      <a:pPr marL="0" indent="0">
                        <a:buNone/>
                      </a:pPr>
                      <a:endParaRPr lang="en-US" sz="2400" b="0" i="0" dirty="0" smtClean="0">
                        <a:solidFill>
                          <a:srgbClr val="00AEEF"/>
                        </a:solidFill>
                        <a:effectLst/>
                        <a:latin typeface="MyriadPro-Regular"/>
                      </a:endParaRPr>
                    </a:p>
                    <a:p>
                      <a:pPr marL="0" indent="0">
                        <a:buNone/>
                      </a:pPr>
                      <a:endParaRPr lang="en-US" sz="2400" b="0" i="0" dirty="0" smtClean="0">
                        <a:solidFill>
                          <a:srgbClr val="00AEEF"/>
                        </a:solidFill>
                        <a:effectLst/>
                        <a:latin typeface="MyriadPro-Regular"/>
                      </a:endParaRPr>
                    </a:p>
                    <a:p>
                      <a:pPr marL="0" indent="0">
                        <a:buNone/>
                      </a:pPr>
                      <a:endParaRPr lang="en-US" sz="2400" b="0" i="0" dirty="0" smtClean="0">
                        <a:solidFill>
                          <a:srgbClr val="00AEEF"/>
                        </a:solidFill>
                        <a:effectLst/>
                        <a:latin typeface="MyriadPro-Regular"/>
                      </a:endParaRPr>
                    </a:p>
                    <a:p>
                      <a:pPr marL="0" indent="0">
                        <a:buNone/>
                      </a:pPr>
                      <a:endParaRPr lang="en-US" sz="2400" b="0" i="0" dirty="0" smtClean="0">
                        <a:solidFill>
                          <a:srgbClr val="00AEEF"/>
                        </a:solidFill>
                        <a:effectLst/>
                        <a:latin typeface="MyriadPro-Regular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400" y="6150114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.VnArial Narrow" pitchFamily="34" charset="0"/>
              </a:rPr>
              <a:t>C</a:t>
            </a:r>
            <a:endParaRPr lang="en-US" sz="4000" b="1" dirty="0">
              <a:solidFill>
                <a:srgbClr val="C00000"/>
              </a:solidFill>
              <a:latin typeface=".Vn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05891" y="6149088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.VnArial Narrow" pitchFamily="34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25561" y="6125013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.VnArial Narrow" pitchFamily="34" charset="0"/>
              </a:rPr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05600" y="6125013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.VnArial Narrow" pitchFamily="34" charset="0"/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05800" y="6111559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.VnArial Narrow" pitchFamily="34" charset="0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1476813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MyriadPro-Regular"/>
              </a:rPr>
              <a:t>1. </a:t>
            </a:r>
            <a:r>
              <a:rPr lang="en-US" sz="2400" dirty="0" smtClean="0">
                <a:solidFill>
                  <a:srgbClr val="231F20"/>
                </a:solidFill>
                <a:latin typeface="MyriadPro-Regular"/>
              </a:rPr>
              <a:t>drought</a:t>
            </a:r>
            <a:endParaRPr lang="en-US" sz="2400" dirty="0">
              <a:solidFill>
                <a:srgbClr val="231F20"/>
              </a:solidFill>
              <a:latin typeface="MyriadPro-Regular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2128608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AEEF"/>
                </a:solidFill>
                <a:latin typeface="MyriadPro-Bold"/>
              </a:rPr>
              <a:t>2. </a:t>
            </a:r>
            <a:r>
              <a:rPr lang="en-US" sz="2400" dirty="0" smtClean="0">
                <a:solidFill>
                  <a:srgbClr val="231F20"/>
                </a:solidFill>
                <a:latin typeface="MyriadPro-Regular"/>
              </a:rPr>
              <a:t>mudslide</a:t>
            </a:r>
            <a:endParaRPr lang="en-US" sz="2400" dirty="0">
              <a:solidFill>
                <a:srgbClr val="231F20"/>
              </a:solidFill>
              <a:latin typeface="MyriadPro-Regular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280522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AEEF"/>
                </a:solidFill>
                <a:latin typeface="MyriadPro-Bold"/>
              </a:rPr>
              <a:t>3. </a:t>
            </a:r>
            <a:r>
              <a:rPr lang="en-US" sz="2400" dirty="0" smtClean="0">
                <a:solidFill>
                  <a:srgbClr val="231F20"/>
                </a:solidFill>
                <a:latin typeface="MyriadPro-Regular"/>
              </a:rPr>
              <a:t>ﬂood</a:t>
            </a:r>
            <a:endParaRPr lang="en-US" sz="2400" dirty="0">
              <a:solidFill>
                <a:srgbClr val="231F20"/>
              </a:solidFill>
              <a:latin typeface="MyriadPro-Regula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3445792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AEEF"/>
                </a:solidFill>
                <a:latin typeface="MyriadPro-Bold"/>
              </a:rPr>
              <a:t>4. </a:t>
            </a:r>
            <a:r>
              <a:rPr lang="en-US" sz="2400" dirty="0" smtClean="0">
                <a:solidFill>
                  <a:srgbClr val="231F20"/>
                </a:solidFill>
                <a:latin typeface="MyriadPro-Regular"/>
              </a:rPr>
              <a:t>tsunami</a:t>
            </a:r>
            <a:endParaRPr lang="en-US" sz="2400" dirty="0">
              <a:solidFill>
                <a:srgbClr val="231F20"/>
              </a:solidFill>
              <a:latin typeface="MyriadPro-Regular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4143948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AEEF"/>
                </a:solidFill>
                <a:latin typeface="MyriadPro-Bold"/>
              </a:rPr>
              <a:t>5. </a:t>
            </a:r>
            <a:r>
              <a:rPr lang="en-US" sz="2400" dirty="0" smtClean="0">
                <a:solidFill>
                  <a:srgbClr val="231F20"/>
                </a:solidFill>
                <a:latin typeface="MyriadPro-Regular"/>
              </a:rPr>
              <a:t>tornado</a:t>
            </a:r>
            <a:endParaRPr lang="en-US" sz="2400" dirty="0">
              <a:solidFill>
                <a:srgbClr val="231F20"/>
              </a:solidFill>
              <a:latin typeface="MyriadPro-Regular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4904187"/>
            <a:ext cx="1967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AEEF"/>
                </a:solidFill>
                <a:latin typeface="MyriadPro-Bold"/>
              </a:rPr>
              <a:t>6.</a:t>
            </a:r>
            <a:r>
              <a:rPr lang="en-US" sz="2400" dirty="0">
                <a:solidFill>
                  <a:srgbClr val="231F20"/>
                </a:solidFill>
                <a:latin typeface="MyriadPro-Regular"/>
              </a:rPr>
              <a:t>earthquake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981200" y="2174775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AEEF"/>
                </a:solidFill>
                <a:latin typeface="MyriadPro-Regular"/>
              </a:rPr>
              <a:t>B. </a:t>
            </a:r>
            <a:r>
              <a:rPr lang="en-US" sz="2400" dirty="0">
                <a:solidFill>
                  <a:srgbClr val="231F20"/>
                </a:solidFill>
                <a:latin typeface="MyriadPro-Regular"/>
              </a:rPr>
              <a:t>a huge wave that can destroy towns near the </a:t>
            </a:r>
            <a:r>
              <a:rPr lang="en-US" sz="2400" dirty="0" smtClean="0">
                <a:solidFill>
                  <a:srgbClr val="231F20"/>
                </a:solidFill>
                <a:latin typeface="MyriadPro-Regular"/>
              </a:rPr>
              <a:t>sea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981200" y="2804202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AEEF"/>
                </a:solidFill>
                <a:latin typeface="MyriadPro-Regular"/>
              </a:rPr>
              <a:t>C. </a:t>
            </a:r>
            <a:r>
              <a:rPr lang="en-US" sz="2400" dirty="0">
                <a:solidFill>
                  <a:srgbClr val="231F20"/>
                </a:solidFill>
                <a:latin typeface="MyriadPro-Regular"/>
              </a:rPr>
              <a:t>a long period when there is no rain and not enough water for people, animals and </a:t>
            </a:r>
            <a:r>
              <a:rPr lang="en-US" sz="2400" dirty="0" smtClean="0">
                <a:solidFill>
                  <a:srgbClr val="231F20"/>
                </a:solidFill>
                <a:latin typeface="MyriadPro-Regular"/>
              </a:rPr>
              <a:t>plants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981200" y="3507201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AEEF"/>
                </a:solidFill>
                <a:latin typeface="MyriadPro-Regular"/>
              </a:rPr>
              <a:t>D. </a:t>
            </a:r>
            <a:r>
              <a:rPr lang="en-US" sz="2400" dirty="0">
                <a:solidFill>
                  <a:srgbClr val="231F20"/>
                </a:solidFill>
                <a:latin typeface="MyriadPro-Regular"/>
              </a:rPr>
              <a:t>a large amount of water covering an area that is usually </a:t>
            </a:r>
            <a:r>
              <a:rPr lang="en-US" sz="2400" dirty="0" smtClean="0">
                <a:solidFill>
                  <a:srgbClr val="231F20"/>
                </a:solidFill>
                <a:latin typeface="MyriadPro-Regular"/>
              </a:rPr>
              <a:t>dry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1981200" y="4187746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AEEF"/>
                </a:solidFill>
                <a:latin typeface="MyriadPro-Regular"/>
              </a:rPr>
              <a:t>E. </a:t>
            </a:r>
            <a:r>
              <a:rPr lang="en-US" sz="2400" dirty="0">
                <a:solidFill>
                  <a:srgbClr val="231F20"/>
                </a:solidFill>
                <a:latin typeface="MyriadPro-Regular"/>
              </a:rPr>
              <a:t>a sudden, violent shaking of the </a:t>
            </a:r>
            <a:r>
              <a:rPr lang="en-US" sz="2400" dirty="0" smtClean="0">
                <a:solidFill>
                  <a:srgbClr val="231F20"/>
                </a:solidFill>
                <a:latin typeface="MyriadPro-Regular"/>
              </a:rPr>
              <a:t>Earth’s surface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967346" y="4904187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AEEF"/>
                </a:solidFill>
                <a:latin typeface="MyriadPro-Regular"/>
              </a:rPr>
              <a:t>F. </a:t>
            </a:r>
            <a:r>
              <a:rPr lang="en-US" sz="2400" dirty="0">
                <a:solidFill>
                  <a:srgbClr val="231F20"/>
                </a:solidFill>
                <a:latin typeface="MyriadPro-Regular"/>
              </a:rPr>
              <a:t>a large amount of mud sliding down a mountain, </a:t>
            </a:r>
            <a:r>
              <a:rPr lang="en-US" sz="2400" dirty="0" smtClean="0">
                <a:solidFill>
                  <a:srgbClr val="231F20"/>
                </a:solidFill>
                <a:latin typeface="MyriadPro-Regular"/>
              </a:rPr>
              <a:t>often destroying </a:t>
            </a:r>
            <a:r>
              <a:rPr lang="en-US" sz="2400" dirty="0">
                <a:solidFill>
                  <a:srgbClr val="231F20"/>
                </a:solidFill>
                <a:latin typeface="MyriadPro-Regular"/>
              </a:rPr>
              <a:t>buildings and injuring or killing people below</a:t>
            </a:r>
            <a:endParaRPr lang="en-US" sz="2400" dirty="0"/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3609975" y="3589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81200" y="1476813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399FF"/>
                </a:solidFill>
                <a:latin typeface="MyriadPro-Bold"/>
              </a:rPr>
              <a:t>A. </a:t>
            </a:r>
            <a:r>
              <a:rPr lang="en-US" sz="2400" dirty="0">
                <a:latin typeface="MyriadPro-Bold"/>
              </a:rPr>
              <a:t>a violent storm with very </a:t>
            </a:r>
            <a:r>
              <a:rPr lang="en-US" sz="2400" dirty="0" smtClean="0">
                <a:latin typeface="MyriadPro-Bold"/>
              </a:rPr>
              <a:t>strong winds </a:t>
            </a:r>
            <a:r>
              <a:rPr lang="en-US" sz="2400" dirty="0">
                <a:latin typeface="MyriadPro-Bold"/>
              </a:rPr>
              <a:t>which move in a circle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-27709" y="614738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.VnArial Narrow" pitchFamily="34" charset="0"/>
              </a:rPr>
              <a:t>1 -         2 -         3 -         4 -         5 -         6 -</a:t>
            </a:r>
            <a:endParaRPr lang="en-US" sz="4000" dirty="0">
              <a:latin typeface=".Vn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Vocabulary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88528" y="6111559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.VnArial Narrow" pitchFamily="34" charset="0"/>
              </a:rPr>
              <a:t>B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0" y="457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.VnArial Narrow" pitchFamily="34" charset="0"/>
                <a:cs typeface="Times New Roman" pitchFamily="18" charset="0"/>
              </a:rPr>
              <a:t>1. Match the words (1-6) to their definitions (A-F). 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00FF"/>
                </a:solidFill>
                <a:latin typeface=".VnArial Narrow" pitchFamily="34" charset="0"/>
                <a:cs typeface="Times New Roman" pitchFamily="18" charset="0"/>
              </a:rPr>
            </a:br>
            <a:endParaRPr lang="en-US" sz="2400" b="1" dirty="0">
              <a:solidFill>
                <a:srgbClr val="0000FF"/>
              </a:solidFill>
              <a:latin typeface=".Vn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3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  <p:bldP spid="47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782" y="1295400"/>
            <a:ext cx="9123218" cy="57514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Emergency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workers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___________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village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the river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ﬂooded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Rescue workers are still trying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__________ the forest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fres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The strong winds forced the climbers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_______ shelter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Many countries have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__________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food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material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aid to the hurricane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victims.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Debris from collapsed buildings was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__________ across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whole area. 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24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.VnArial Narrow" pitchFamily="34" charset="0"/>
                <a:cs typeface="Times New Roman" pitchFamily="18" charset="0"/>
              </a:rPr>
              <a:t>2.Use the words from the box in the correct form to</a:t>
            </a:r>
          </a:p>
          <a:p>
            <a:r>
              <a:rPr lang="en-US" sz="3200" b="1" dirty="0">
                <a:solidFill>
                  <a:srgbClr val="0070C0"/>
                </a:solidFill>
                <a:latin typeface=".VnArial Narrow" pitchFamily="34" charset="0"/>
                <a:cs typeface="Times New Roman" pitchFamily="18" charset="0"/>
              </a:rPr>
              <a:t>complete the sentences.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0" y="1320278"/>
            <a:ext cx="1763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evacuated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5134757" y="2691879"/>
            <a:ext cx="1263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put out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352925" y="3741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78699" y="3613666"/>
            <a:ext cx="801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take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9056" y="4473392"/>
            <a:ext cx="14805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provided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0" y="5715000"/>
            <a:ext cx="1540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scattered</a:t>
            </a:r>
          </a:p>
        </p:txBody>
      </p:sp>
    </p:spTree>
    <p:extLst>
      <p:ext uri="{BB962C8B-B14F-4D97-AF65-F5344CB8AC3E}">
        <p14:creationId xmlns:p14="http://schemas.microsoft.com/office/powerpoint/2010/main" val="85855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52600" y="381000"/>
            <a:ext cx="4038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II.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GRAMMAR</a:t>
            </a:r>
            <a:endParaRPr lang="en-US" sz="2800" b="1" dirty="0" smtClean="0">
              <a:solidFill>
                <a:srgbClr val="FF0000"/>
              </a:solidFill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THE </a:t>
            </a:r>
            <a:r>
              <a:rPr lang="vi-VN" sz="2000" b="1" dirty="0">
                <a:solidFill>
                  <a:srgbClr val="002060"/>
                </a:solidFill>
                <a:latin typeface="+mj-lt"/>
              </a:rPr>
              <a:t>PASSIVE VOICE</a:t>
            </a:r>
            <a:endParaRPr lang="en-US" sz="2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75160" y="2282826"/>
            <a:ext cx="40886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vi-VN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sz="24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speak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all over the world.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71600" y="1371600"/>
            <a:ext cx="2743200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vi-VN" sz="2800" dirty="0">
                <a:latin typeface="+mj-lt"/>
              </a:rPr>
              <a:t>Example:</a:t>
            </a:r>
            <a:endParaRPr lang="en-US" sz="2800" dirty="0">
              <a:latin typeface="+mj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14462" y="3198813"/>
            <a:ext cx="5900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u="sng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English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vi-VN" sz="2400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  </a:t>
            </a:r>
            <a:r>
              <a:rPr lang="vi-VN" sz="2400" u="sng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400" u="sng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is</a:t>
            </a:r>
            <a:r>
              <a:rPr lang="vi-VN" sz="2400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vi-VN" sz="2400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   </a:t>
            </a:r>
            <a:r>
              <a:rPr lang="en-US" sz="2400" u="sng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spoken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vi-VN" sz="2400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all over the world.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86000" y="2721792"/>
            <a:ext cx="1295400" cy="5921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2403873" y="2861073"/>
            <a:ext cx="547686" cy="2833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552700" y="2744789"/>
            <a:ext cx="1181100" cy="6080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600200" y="3657600"/>
            <a:ext cx="321469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vi-VN" dirty="0">
                <a:latin typeface="Arial" charset="0"/>
              </a:rPr>
              <a:t>S</a:t>
            </a:r>
            <a:endParaRPr lang="en-US" dirty="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590800" y="3657600"/>
            <a:ext cx="501254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vi-VN" dirty="0">
                <a:latin typeface="Arial" charset="0"/>
              </a:rPr>
              <a:t>BE</a:t>
            </a:r>
            <a:endParaRPr lang="en-US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505200" y="3657600"/>
            <a:ext cx="507206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vi-VN" dirty="0">
                <a:latin typeface="Arial" charset="0"/>
              </a:rPr>
              <a:t>PP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033463" y="3589338"/>
            <a:ext cx="24169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32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 animBg="1"/>
      <p:bldP spid="15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6286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Grammar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80" y="545735"/>
            <a:ext cx="915785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0000FF"/>
                </a:solidFill>
                <a:latin typeface=".VnArial Narrow" pitchFamily="34" charset="0"/>
              </a:rPr>
              <a:t>3.  </a:t>
            </a:r>
            <a:r>
              <a:rPr lang="en-US" sz="2600" b="1" dirty="0">
                <a:solidFill>
                  <a:srgbClr val="0000FF"/>
                </a:solidFill>
                <a:latin typeface=".VnArial Narrow" pitchFamily="34" charset="0"/>
              </a:rPr>
              <a:t>Decide which of the sentences can be </a:t>
            </a:r>
            <a:r>
              <a:rPr lang="en-US" sz="2600" b="1" dirty="0" smtClean="0">
                <a:solidFill>
                  <a:srgbClr val="0000FF"/>
                </a:solidFill>
                <a:latin typeface=".VnArial Narrow" pitchFamily="34" charset="0"/>
              </a:rPr>
              <a:t>changed to </a:t>
            </a:r>
            <a:r>
              <a:rPr lang="en-US" sz="2600" b="1" dirty="0">
                <a:solidFill>
                  <a:srgbClr val="0000FF"/>
                </a:solidFill>
                <a:latin typeface=".VnArial Narrow" pitchFamily="34" charset="0"/>
              </a:rPr>
              <a:t>passive voice. Write them down. Explain </a:t>
            </a:r>
            <a:r>
              <a:rPr lang="en-US" sz="2600" b="1" dirty="0" smtClean="0">
                <a:solidFill>
                  <a:srgbClr val="0000FF"/>
                </a:solidFill>
                <a:latin typeface=".VnArial Narrow" pitchFamily="34" charset="0"/>
              </a:rPr>
              <a:t>why two </a:t>
            </a:r>
            <a:r>
              <a:rPr lang="en-US" sz="2600" b="1" dirty="0">
                <a:solidFill>
                  <a:srgbClr val="0000FF"/>
                </a:solidFill>
                <a:latin typeface=".VnArial Narrow" pitchFamily="34" charset="0"/>
              </a:rPr>
              <a:t>of them cannot.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9029" y="1438287"/>
            <a:ext cx="9296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Smith will collect the tickets.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The students put on a play at the end of term.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Jim is always late for work.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Julie took the message.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A local artist painted the picture.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They arrived at the theatre at 8.30 p.m.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0688780" y="915067"/>
            <a:ext cx="6562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tickets will be collected (by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Smith).</a:t>
            </a:r>
          </a:p>
        </p:txBody>
      </p:sp>
    </p:spTree>
    <p:extLst>
      <p:ext uri="{BB962C8B-B14F-4D97-AF65-F5344CB8AC3E}">
        <p14:creationId xmlns:p14="http://schemas.microsoft.com/office/powerpoint/2010/main" val="590323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6286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Grammar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80" y="468791"/>
            <a:ext cx="91578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dirty="0" smtClean="0">
                <a:solidFill>
                  <a:srgbClr val="0070C0"/>
                </a:solidFill>
                <a:latin typeface=".VnArial Narrow" pitchFamily="34" charset="0"/>
              </a:rPr>
              <a:t>3.  </a:t>
            </a:r>
            <a:r>
              <a:rPr lang="en-US" sz="2900" b="1" dirty="0">
                <a:solidFill>
                  <a:srgbClr val="0070C0"/>
                </a:solidFill>
                <a:latin typeface=".VnArial Narrow" pitchFamily="34" charset="0"/>
              </a:rPr>
              <a:t>Decide which of the sentences can be </a:t>
            </a:r>
            <a:r>
              <a:rPr lang="en-US" sz="2900" b="1" dirty="0" smtClean="0">
                <a:solidFill>
                  <a:srgbClr val="0070C0"/>
                </a:solidFill>
                <a:latin typeface=".VnArial Narrow" pitchFamily="34" charset="0"/>
              </a:rPr>
              <a:t>changed to </a:t>
            </a:r>
            <a:r>
              <a:rPr lang="en-US" sz="2900" b="1" dirty="0">
                <a:solidFill>
                  <a:srgbClr val="0070C0"/>
                </a:solidFill>
                <a:latin typeface=".VnArial Narrow" pitchFamily="34" charset="0"/>
              </a:rPr>
              <a:t>passive voice. Write them down. Explain </a:t>
            </a:r>
            <a:r>
              <a:rPr lang="en-US" sz="2900" b="1" dirty="0" smtClean="0">
                <a:solidFill>
                  <a:srgbClr val="0070C0"/>
                </a:solidFill>
                <a:latin typeface=".VnArial Narrow" pitchFamily="34" charset="0"/>
              </a:rPr>
              <a:t>why two </a:t>
            </a:r>
            <a:r>
              <a:rPr lang="en-US" sz="2900" b="1" dirty="0">
                <a:solidFill>
                  <a:srgbClr val="0070C0"/>
                </a:solidFill>
                <a:latin typeface=".VnArial Narrow" pitchFamily="34" charset="0"/>
              </a:rPr>
              <a:t>of them cannot.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2535" y="1600200"/>
            <a:ext cx="9296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Smith will collect the tickets.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The students put on a play at the end of term.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Jim is always late for work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7171" y="2283453"/>
            <a:ext cx="6562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tickets will be collected (by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Smith).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3856" y="3797495"/>
            <a:ext cx="960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play was put on (by the students) at the end of term.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7" y="5257800"/>
            <a:ext cx="9122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sentence cannot be written in the passive because its main verb is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not a transitive verb.</a:t>
            </a:r>
          </a:p>
        </p:txBody>
      </p:sp>
    </p:spTree>
    <p:extLst>
      <p:ext uri="{BB962C8B-B14F-4D97-AF65-F5344CB8AC3E}">
        <p14:creationId xmlns:p14="http://schemas.microsoft.com/office/powerpoint/2010/main" val="523527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6286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Grammar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80" y="545735"/>
            <a:ext cx="91578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dirty="0" smtClean="0">
                <a:solidFill>
                  <a:srgbClr val="0000FF"/>
                </a:solidFill>
                <a:latin typeface=".VnArial Narrow" pitchFamily="34" charset="0"/>
              </a:rPr>
              <a:t>3.  </a:t>
            </a:r>
            <a:r>
              <a:rPr lang="en-US" sz="2900" b="1" dirty="0">
                <a:solidFill>
                  <a:srgbClr val="0000FF"/>
                </a:solidFill>
                <a:latin typeface=".VnArial Narrow" pitchFamily="34" charset="0"/>
              </a:rPr>
              <a:t>Decide which of the sentences can be </a:t>
            </a:r>
            <a:r>
              <a:rPr lang="en-US" sz="2900" b="1" dirty="0" smtClean="0">
                <a:solidFill>
                  <a:srgbClr val="0000FF"/>
                </a:solidFill>
                <a:latin typeface=".VnArial Narrow" pitchFamily="34" charset="0"/>
              </a:rPr>
              <a:t>changed to </a:t>
            </a:r>
            <a:r>
              <a:rPr lang="en-US" sz="2900" b="1" dirty="0">
                <a:solidFill>
                  <a:srgbClr val="0000FF"/>
                </a:solidFill>
                <a:latin typeface=".VnArial Narrow" pitchFamily="34" charset="0"/>
              </a:rPr>
              <a:t>passive voice. Write them down. Explain </a:t>
            </a:r>
            <a:r>
              <a:rPr lang="en-US" sz="2900" b="1" dirty="0" smtClean="0">
                <a:solidFill>
                  <a:srgbClr val="0000FF"/>
                </a:solidFill>
                <a:latin typeface=".VnArial Narrow" pitchFamily="34" charset="0"/>
              </a:rPr>
              <a:t>why two </a:t>
            </a:r>
            <a:r>
              <a:rPr lang="en-US" sz="2900" b="1" dirty="0">
                <a:solidFill>
                  <a:srgbClr val="0000FF"/>
                </a:solidFill>
                <a:latin typeface=".VnArial Narrow" pitchFamily="34" charset="0"/>
              </a:rPr>
              <a:t>of them cannot.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48493" y="1752600"/>
            <a:ext cx="9296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Julie took the message.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A local artist painted the picture.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They arrived at the theatre at 8.30 p.m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5044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message was taken (by Julie).</a:t>
            </a:r>
          </a:p>
        </p:txBody>
      </p:sp>
      <p:sp>
        <p:nvSpPr>
          <p:cNvPr id="3" name="Rectangle 2"/>
          <p:cNvSpPr/>
          <p:nvPr/>
        </p:nvSpPr>
        <p:spPr>
          <a:xfrm>
            <a:off x="-13857" y="3962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picture was painted by a local artist.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781" y="5486400"/>
            <a:ext cx="91578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sentence cannot be written in the passive because its main verb arrive is not a transitive verb.</a:t>
            </a:r>
          </a:p>
        </p:txBody>
      </p:sp>
    </p:spTree>
    <p:extLst>
      <p:ext uri="{BB962C8B-B14F-4D97-AF65-F5344CB8AC3E}">
        <p14:creationId xmlns:p14="http://schemas.microsoft.com/office/powerpoint/2010/main" val="761482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935</Words>
  <Application>Microsoft Office PowerPoint</Application>
  <PresentationFormat>On-screen Show (4:3)</PresentationFormat>
  <Paragraphs>156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Friday, February 9th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 Communication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25</cp:revision>
  <dcterms:created xsi:type="dcterms:W3CDTF">2018-02-07T14:15:47Z</dcterms:created>
  <dcterms:modified xsi:type="dcterms:W3CDTF">2018-02-25T17:32:04Z</dcterms:modified>
</cp:coreProperties>
</file>